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" charset="1" panose="00000500000000000000"/>
      <p:regular r:id="rId20"/>
    </p:embeddedFont>
    <p:embeddedFont>
      <p:font typeface="Open Sans" charset="1" panose="020B0606030504020204"/>
      <p:regular r:id="rId21"/>
    </p:embeddedFont>
    <p:embeddedFont>
      <p:font typeface="Poppins Bold" charset="1" panose="00000800000000000000"/>
      <p:regular r:id="rId22"/>
    </p:embeddedFont>
    <p:embeddedFont>
      <p:font typeface="League Spartan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8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66" r="0" b="-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11855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0"/>
                </a:lnTo>
                <a:lnTo>
                  <a:pt x="0" y="43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281659" y="2046849"/>
            <a:ext cx="4177570" cy="417757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623765"/>
            <a:ext cx="15764606" cy="89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3"/>
              </a:lnSpc>
              <a:spcBef>
                <a:spcPct val="0"/>
              </a:spcBef>
            </a:pPr>
            <a:r>
              <a:rPr lang="en-US" sz="4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DE STREAMING CON SERVICIOS WEB EN 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1707" y="5123597"/>
            <a:ext cx="8246273" cy="143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7480" indent="-263740" lvl="1">
              <a:lnSpc>
                <a:spcPts val="5961"/>
              </a:lnSpc>
              <a:buFont typeface="Arial"/>
              <a:buChar char="•"/>
            </a:pPr>
            <a:r>
              <a:rPr lang="en-US" sz="2443" spc="2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Evaluación Contacto con el Docente </a:t>
            </a:r>
          </a:p>
          <a:p>
            <a:pPr algn="l" marL="527480" indent="-263740" lvl="1">
              <a:lnSpc>
                <a:spcPts val="5961"/>
              </a:lnSpc>
              <a:buFont typeface="Arial"/>
              <a:buChar char="•"/>
            </a:pPr>
            <a:r>
              <a:rPr lang="en-US" sz="2443" spc="2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Progrmacion Orientada a Objetos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9807" y="734484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15584" y="1014825"/>
            <a:ext cx="4143716" cy="30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18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Universidad Internacional del Ecuador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18136" y="4543713"/>
            <a:ext cx="8101436" cy="810143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8519697" cy="10287000"/>
          </a:xfrm>
          <a:custGeom>
            <a:avLst/>
            <a:gdLst/>
            <a:ahLst/>
            <a:cxnLst/>
            <a:rect r="r" b="b" t="t" l="l"/>
            <a:pathLst>
              <a:path h="10287000" w="8519697">
                <a:moveTo>
                  <a:pt x="0" y="0"/>
                </a:moveTo>
                <a:lnTo>
                  <a:pt x="8519697" y="0"/>
                </a:lnTo>
                <a:lnTo>
                  <a:pt x="85196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724" t="0" r="-4916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915026" y="315677"/>
            <a:ext cx="2993353" cy="870896"/>
            <a:chOff x="0" y="0"/>
            <a:chExt cx="2269857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58915" y="519579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1"/>
                </a:lnTo>
                <a:lnTo>
                  <a:pt x="0" y="433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8519697" cy="10287000"/>
          </a:xfrm>
          <a:custGeom>
            <a:avLst/>
            <a:gdLst/>
            <a:ahLst/>
            <a:cxnLst/>
            <a:rect r="r" b="b" t="t" l="l"/>
            <a:pathLst>
              <a:path h="10287000" w="8519697">
                <a:moveTo>
                  <a:pt x="0" y="0"/>
                </a:moveTo>
                <a:lnTo>
                  <a:pt x="8519697" y="0"/>
                </a:lnTo>
                <a:lnTo>
                  <a:pt x="85196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874" t="0" r="-60874" b="-422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834817" y="1994860"/>
            <a:ext cx="7626960" cy="259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VISUALIZACIÓN DEL FUTURO TECNOLÓGICO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10479" y="4916382"/>
            <a:ext cx="7548821" cy="479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futuro del streaming estará marcado por:</a:t>
            </a:r>
          </a:p>
          <a:p>
            <a:pPr algn="l" marL="579339" indent="-289669" lvl="1">
              <a:lnSpc>
                <a:spcPts val="4239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Automatización con IA</a:t>
            </a:r>
          </a:p>
          <a:p>
            <a:pPr algn="l" marL="579339" indent="-289669" lvl="1">
              <a:lnSpc>
                <a:spcPts val="4239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Recomendaciones personalizadas</a:t>
            </a:r>
          </a:p>
          <a:p>
            <a:pPr algn="l" marL="579339" indent="-289669" lvl="1">
              <a:lnSpc>
                <a:spcPts val="4239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Servicios descentralizados</a:t>
            </a:r>
          </a:p>
          <a:p>
            <a:pPr algn="l" marL="579339" indent="-289669" lvl="1">
              <a:lnSpc>
                <a:spcPts val="4239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</a:t>
            </a: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gración con realidad aumentada</a:t>
            </a:r>
          </a:p>
          <a:p>
            <a:pPr algn="l" marL="579339" indent="-289669" lvl="1">
              <a:lnSpc>
                <a:spcPts val="4239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Generación automática de contenido</a:t>
            </a:r>
          </a:p>
          <a:p>
            <a:pPr algn="l">
              <a:lnSpc>
                <a:spcPts val="4239"/>
              </a:lnSpc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 proyecto se relaciona con ese futuro por su arquitectura modular y escalable.</a:t>
            </a: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000022" y="442209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245703" y="367525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7" y="0"/>
                </a:lnTo>
                <a:lnTo>
                  <a:pt x="2898297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57538" y="2404435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768303" y="0"/>
            <a:ext cx="8519697" cy="10287000"/>
          </a:xfrm>
          <a:custGeom>
            <a:avLst/>
            <a:gdLst/>
            <a:ahLst/>
            <a:cxnLst/>
            <a:rect r="r" b="b" t="t" l="l"/>
            <a:pathLst>
              <a:path h="10287000" w="8519697">
                <a:moveTo>
                  <a:pt x="0" y="0"/>
                </a:moveTo>
                <a:lnTo>
                  <a:pt x="8519697" y="0"/>
                </a:lnTo>
                <a:lnTo>
                  <a:pt x="85196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724" t="0" r="-4916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16752" y="824725"/>
            <a:ext cx="2993353" cy="870896"/>
            <a:chOff x="0" y="0"/>
            <a:chExt cx="2269857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60641" y="1028627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1"/>
                </a:lnTo>
                <a:lnTo>
                  <a:pt x="0" y="433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68303" y="0"/>
            <a:ext cx="9065995" cy="10287000"/>
          </a:xfrm>
          <a:custGeom>
            <a:avLst/>
            <a:gdLst/>
            <a:ahLst/>
            <a:cxnLst/>
            <a:rect r="r" b="b" t="t" l="l"/>
            <a:pathLst>
              <a:path h="10287000" w="9065995">
                <a:moveTo>
                  <a:pt x="0" y="0"/>
                </a:moveTo>
                <a:lnTo>
                  <a:pt x="9065995" y="0"/>
                </a:lnTo>
                <a:lnTo>
                  <a:pt x="90659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533" t="0" r="-3377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7040" y="2441847"/>
            <a:ext cx="7626960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DIFICULTADES ENCONTRADAS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538" y="4747126"/>
            <a:ext cx="7548821" cy="429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Manejo inicial de paquetes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Encapsulación correcta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Manejo de errores personalizados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</a:t>
            </a: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gración de interfaces con repositorios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Organización por capas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Serialización JSON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 de endpoints</a:t>
            </a:r>
          </a:p>
          <a:p>
            <a:pPr algn="l">
              <a:lnSpc>
                <a:spcPts val="3756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201748" y="951256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push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2056099"/>
            <a:ext cx="8230901" cy="8230901"/>
            <a:chOff x="0" y="0"/>
            <a:chExt cx="3282950" cy="328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105" t="0" r="-3810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86920" y="2160874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811855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0"/>
                </a:lnTo>
                <a:lnTo>
                  <a:pt x="0" y="433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989400" y="3960042"/>
            <a:ext cx="8472377" cy="404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746" indent="-290873" lvl="1">
              <a:lnSpc>
                <a:spcPts val="4580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Buenas prácticas de arquitectura en Go</a:t>
            </a:r>
          </a:p>
          <a:p>
            <a:pPr algn="l" marL="581746" indent="-290873" lvl="1">
              <a:lnSpc>
                <a:spcPts val="4580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Cómo estructurar APIs REST</a:t>
            </a:r>
          </a:p>
          <a:p>
            <a:pPr algn="l" marL="581746" indent="-290873" lvl="1">
              <a:lnSpc>
                <a:spcPts val="4580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 de interfaces para desacoplar módulos</a:t>
            </a:r>
          </a:p>
          <a:p>
            <a:pPr algn="l" marL="581746" indent="-290873" lvl="1">
              <a:lnSpc>
                <a:spcPts val="4580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 de concurrent programming</a:t>
            </a:r>
          </a:p>
          <a:p>
            <a:pPr algn="l" marL="581746" indent="-290873" lvl="1">
              <a:lnSpc>
                <a:spcPts val="4580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Estructuración de proyectos profesionales</a:t>
            </a:r>
          </a:p>
          <a:p>
            <a:pPr algn="l" marL="581746" indent="-290873" lvl="1">
              <a:lnSpc>
                <a:spcPts val="4580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cumentación técnica y uso de GitHub</a:t>
            </a:r>
          </a:p>
          <a:p>
            <a:pPr algn="l">
              <a:lnSpc>
                <a:spcPts val="45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24560" y="2362064"/>
            <a:ext cx="6977590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 APRENDIDO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9807" y="734484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wipe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051687"/>
            <a:ext cx="16230600" cy="3748522"/>
            <a:chOff x="0" y="0"/>
            <a:chExt cx="21640800" cy="499802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32667" r="0" b="32667"/>
            <a:stretch>
              <a:fillRect/>
            </a:stretch>
          </p:blipFill>
          <p:spPr>
            <a:xfrm flipH="false" flipV="false">
              <a:off x="0" y="0"/>
              <a:ext cx="21640800" cy="499802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481817" y="6747869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69807" y="6804331"/>
            <a:ext cx="7576320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32849" y="6671669"/>
            <a:ext cx="9626380" cy="308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 proyecto integró los conocimientos de las cuatro unidades, permitiendo implementar un sistema completo, funcional y bien organizado.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 demostró la capacidad de Go para construir servicios modernos, eficientes y escalables, aplicables a entornos reales como plataformas de streaming.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811855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0"/>
                </a:lnTo>
                <a:lnTo>
                  <a:pt x="0" y="433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69807" y="734484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34006" y="2270492"/>
            <a:ext cx="4809425" cy="480942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0331" y="2167258"/>
            <a:ext cx="16230600" cy="563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10"/>
              </a:lnSpc>
              <a:spcBef>
                <a:spcPct val="0"/>
              </a:spcBef>
            </a:pPr>
            <a:r>
              <a:rPr lang="en-US" sz="16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MUCHAS GRACIAS</a:t>
            </a:r>
          </a:p>
        </p:txBody>
      </p:sp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11855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0"/>
                </a:lnTo>
                <a:lnTo>
                  <a:pt x="0" y="433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26055" y="0"/>
            <a:ext cx="8561945" cy="10287000"/>
            <a:chOff x="0" y="0"/>
            <a:chExt cx="1141592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2221" t="0" r="22221" b="0"/>
            <a:stretch>
              <a:fillRect/>
            </a:stretch>
          </p:blipFill>
          <p:spPr>
            <a:xfrm flipH="false" flipV="false">
              <a:off x="0" y="0"/>
              <a:ext cx="11415927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771244" y="7032518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1886" y="2442929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811855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0"/>
                </a:lnTo>
                <a:lnTo>
                  <a:pt x="0" y="433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99526" y="2644119"/>
            <a:ext cx="6007902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 AL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5258" y="4552950"/>
            <a:ext cx="7567832" cy="457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este proyecto desarrollé un sistema de streaming implementado en el lenguaje Go, aplicando los conocimientos de las cuatro unidades del curso: sintaxis, estructuras de datos, POO, concurrencia y servicios web.</a:t>
            </a:r>
          </a:p>
          <a:p>
            <a:pPr algn="l">
              <a:lnSpc>
                <a:spcPts val="3673"/>
              </a:lnSpc>
              <a:spcBef>
                <a:spcPct val="0"/>
              </a:spcBef>
            </a:pPr>
            <a:r>
              <a:rPr lang="en-US" sz="26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El objetivo principal fue construir un sistema funcional, modular y escalable que integre usuarios, contenido multimedia y reproducción, además de exponer distintas funcionalidades a través de APIs REST.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9807" y="734484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18136" y="4543713"/>
            <a:ext cx="8101436" cy="810143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8519697" cy="10287000"/>
          </a:xfrm>
          <a:custGeom>
            <a:avLst/>
            <a:gdLst/>
            <a:ahLst/>
            <a:cxnLst/>
            <a:rect r="r" b="b" t="t" l="l"/>
            <a:pathLst>
              <a:path h="10287000" w="8519697">
                <a:moveTo>
                  <a:pt x="0" y="0"/>
                </a:moveTo>
                <a:lnTo>
                  <a:pt x="8519697" y="0"/>
                </a:lnTo>
                <a:lnTo>
                  <a:pt x="85196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724" t="0" r="-4916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34817" y="1994860"/>
            <a:ext cx="7626960" cy="259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SELECCIÓN DEL TEMA</a:t>
            </a:r>
          </a:p>
          <a:p>
            <a:pPr algn="l">
              <a:lnSpc>
                <a:spcPts val="6709"/>
              </a:lnSpc>
            </a:pPr>
          </a:p>
          <a:p>
            <a:pPr algn="l">
              <a:lnSpc>
                <a:spcPts val="670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710479" y="3564262"/>
            <a:ext cx="7548821" cy="619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 este proyecto se eligió desarrollar un Sistema de Streaming, ya que permite aplicar: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 de usuarios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Registro de contenido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Historial de reproducción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Servicios web reales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Manejo de estructuras de datos</a:t>
            </a:r>
          </a:p>
          <a:p>
            <a:pPr algn="l"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Programación funcional y orientada a objetos</a:t>
            </a:r>
          </a:p>
          <a:p>
            <a:pPr algn="l">
              <a:lnSpc>
                <a:spcPts val="3756"/>
              </a:lnSpc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un entorno moderno, realista y fácil de escalar tecnológicamente.</a:t>
            </a:r>
          </a:p>
          <a:p>
            <a:pPr algn="l">
              <a:lnSpc>
                <a:spcPts val="3756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4915026" y="315677"/>
            <a:ext cx="2993353" cy="870896"/>
            <a:chOff x="0" y="0"/>
            <a:chExt cx="2269857" cy="66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258915" y="519579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1"/>
                </a:lnTo>
                <a:lnTo>
                  <a:pt x="0" y="433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000022" y="442209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051687"/>
            <a:ext cx="16230600" cy="3748522"/>
            <a:chOff x="0" y="0"/>
            <a:chExt cx="21640800" cy="499802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32667" r="0" b="32667"/>
            <a:stretch>
              <a:fillRect/>
            </a:stretch>
          </p:blipFill>
          <p:spPr>
            <a:xfrm flipH="false" flipV="false">
              <a:off x="0" y="0"/>
              <a:ext cx="21640800" cy="499802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481817" y="6747869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69807" y="6804331"/>
            <a:ext cx="7576320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OBJETIVO GENERAL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21981" y="6794806"/>
            <a:ext cx="8097446" cy="220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Diseñar e implementar un sistema de streaming utilizando Go que permita gestionar usuarios, contenidos y reproducción, integrando principios de POO, manejo de errores, interfaces, concurrencia y servicios web.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811855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0"/>
                </a:lnTo>
                <a:lnTo>
                  <a:pt x="0" y="433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69807" y="734484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55258" y="2071086"/>
            <a:ext cx="4501435" cy="450141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4999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05976" y="4231058"/>
            <a:ext cx="5027242" cy="502724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768888" y="4493970"/>
            <a:ext cx="4501435" cy="450141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99" t="0" r="-2499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440746" y="2068833"/>
            <a:ext cx="1080030" cy="108003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778386" y="1636022"/>
            <a:ext cx="6977590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ALCANCES DEL PROYECTO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75910" y="4039251"/>
            <a:ext cx="7683390" cy="494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291" indent="-259146" lvl="1">
              <a:lnSpc>
                <a:spcPts val="393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 completa de usuarios</a:t>
            </a:r>
          </a:p>
          <a:p>
            <a:pPr algn="l" marL="518291" indent="-259146" lvl="1">
              <a:lnSpc>
                <a:spcPts val="393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Registro y administración de contenido</a:t>
            </a:r>
          </a:p>
          <a:p>
            <a:pPr algn="l" marL="518291" indent="-259146" lvl="1">
              <a:lnSpc>
                <a:spcPts val="393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Reproducción simulada y registro de historial</a:t>
            </a:r>
          </a:p>
          <a:p>
            <a:pPr algn="l" marL="518291" indent="-259146" lvl="1">
              <a:lnSpc>
                <a:spcPts val="393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Exposición de endpoints REST (8 servicios web)</a:t>
            </a:r>
          </a:p>
          <a:p>
            <a:pPr algn="l" marL="518291" indent="-259146" lvl="1">
              <a:lnSpc>
                <a:spcPts val="393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Serialización con JSON</a:t>
            </a:r>
          </a:p>
          <a:p>
            <a:pPr algn="l" marL="518291" indent="-259146" lvl="1">
              <a:lnSpc>
                <a:spcPts val="393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Repositorio en memoria con interfaces</a:t>
            </a:r>
          </a:p>
          <a:p>
            <a:pPr algn="l" marL="518291" indent="-259146" lvl="1">
              <a:lnSpc>
                <a:spcPts val="393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Validaciones, constructores y métodos</a:t>
            </a:r>
          </a:p>
          <a:p>
            <a:pPr algn="l" marL="518291" indent="-259146" lvl="1">
              <a:lnSpc>
                <a:spcPts val="3936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por capas (handlers, services, repos, models)</a:t>
            </a:r>
          </a:p>
          <a:p>
            <a:pPr algn="l">
              <a:lnSpc>
                <a:spcPts val="3936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811855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0"/>
                </a:lnTo>
                <a:lnTo>
                  <a:pt x="0" y="433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69807" y="734484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534920" y="2187629"/>
            <a:ext cx="3970010" cy="5911741"/>
            <a:chOff x="0" y="0"/>
            <a:chExt cx="1448270" cy="21566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8270" cy="2156619"/>
            </a:xfrm>
            <a:custGeom>
              <a:avLst/>
              <a:gdLst/>
              <a:ahLst/>
              <a:cxnLst/>
              <a:rect r="r" b="b" t="t" l="l"/>
              <a:pathLst>
                <a:path h="2156619" w="1448270">
                  <a:moveTo>
                    <a:pt x="0" y="0"/>
                  </a:moveTo>
                  <a:lnTo>
                    <a:pt x="1448270" y="0"/>
                  </a:lnTo>
                  <a:lnTo>
                    <a:pt x="1448270" y="2156619"/>
                  </a:lnTo>
                  <a:lnTo>
                    <a:pt x="0" y="2156619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771244" y="6471644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33361" y="0"/>
            <a:ext cx="3393618" cy="3466629"/>
            <a:chOff x="0" y="0"/>
            <a:chExt cx="4524823" cy="462217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17358" t="0" r="17358" b="0"/>
            <a:stretch>
              <a:fillRect/>
            </a:stretch>
          </p:blipFill>
          <p:spPr>
            <a:xfrm flipH="false" flipV="false">
              <a:off x="0" y="0"/>
              <a:ext cx="4524823" cy="4622171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9933361" y="3857618"/>
            <a:ext cx="3393618" cy="3466629"/>
            <a:chOff x="0" y="0"/>
            <a:chExt cx="4524823" cy="462217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12015" r="0" b="19798"/>
            <a:stretch>
              <a:fillRect/>
            </a:stretch>
          </p:blipFill>
          <p:spPr>
            <a:xfrm flipH="false" flipV="false">
              <a:off x="0" y="0"/>
              <a:ext cx="4524823" cy="4622171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3625176" y="2952432"/>
            <a:ext cx="3393618" cy="3466629"/>
            <a:chOff x="0" y="0"/>
            <a:chExt cx="4524823" cy="4622171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rcRect l="17327" t="0" r="17327" b="0"/>
            <a:stretch>
              <a:fillRect/>
            </a:stretch>
          </p:blipFill>
          <p:spPr>
            <a:xfrm flipH="false" flipV="false">
              <a:off x="0" y="0"/>
              <a:ext cx="4524823" cy="4622171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3625176" y="6810050"/>
            <a:ext cx="3393618" cy="3466629"/>
            <a:chOff x="0" y="0"/>
            <a:chExt cx="4524823" cy="4622171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9"/>
            <a:srcRect l="17327" t="0" r="17327" b="0"/>
            <a:stretch>
              <a:fillRect/>
            </a:stretch>
          </p:blipFill>
          <p:spPr>
            <a:xfrm flipH="false" flipV="false">
              <a:off x="0" y="0"/>
              <a:ext cx="4524823" cy="4622171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1769807" y="4482540"/>
            <a:ext cx="7077431" cy="275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0336" indent="-245168" lvl="1">
              <a:lnSpc>
                <a:spcPts val="3179"/>
              </a:lnSpc>
              <a:buFont typeface="Arial"/>
              <a:buChar char="•"/>
            </a:pPr>
            <a:r>
              <a:rPr lang="en-US" sz="22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Models: estructuras y lógica interna de objetos</a:t>
            </a:r>
          </a:p>
          <a:p>
            <a:pPr algn="l" marL="490336" indent="-245168" lvl="1">
              <a:lnSpc>
                <a:spcPts val="3179"/>
              </a:lnSpc>
              <a:buFont typeface="Arial"/>
              <a:buChar char="•"/>
            </a:pPr>
            <a:r>
              <a:rPr lang="en-US" sz="22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Services: reglas de negocio e interfaces</a:t>
            </a:r>
          </a:p>
          <a:p>
            <a:pPr algn="l" marL="490336" indent="-245168" lvl="1">
              <a:lnSpc>
                <a:spcPts val="3179"/>
              </a:lnSpc>
              <a:buFont typeface="Arial"/>
              <a:buChar char="•"/>
            </a:pPr>
            <a:r>
              <a:rPr lang="en-US" sz="22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Repos: almacenamiento en memoria</a:t>
            </a:r>
          </a:p>
          <a:p>
            <a:pPr algn="l" marL="490336" indent="-245168" lvl="1">
              <a:lnSpc>
                <a:spcPts val="3179"/>
              </a:lnSpc>
              <a:buFont typeface="Arial"/>
              <a:buChar char="•"/>
            </a:pPr>
            <a:r>
              <a:rPr lang="en-US" sz="22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Handlers: controladores HTTP</a:t>
            </a:r>
          </a:p>
          <a:p>
            <a:pPr algn="l" marL="490336" indent="-245168" lvl="1">
              <a:lnSpc>
                <a:spcPts val="3179"/>
              </a:lnSpc>
              <a:buFont typeface="Arial"/>
              <a:buChar char="•"/>
            </a:pPr>
            <a:r>
              <a:rPr lang="en-US" sz="22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CMD: ejecución de la aplicación (main.go)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69807" y="3848093"/>
            <a:ext cx="4748421" cy="49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  <a:spcBef>
                <a:spcPct val="0"/>
              </a:spcBef>
            </a:pPr>
            <a:r>
              <a:rPr lang="en-US" b="true" sz="2732">
                <a:solidFill>
                  <a:srgbClr val="E14761"/>
                </a:solidFill>
                <a:latin typeface="Poppins Bold"/>
                <a:ea typeface="Poppins Bold"/>
                <a:cs typeface="Poppins Bold"/>
                <a:sym typeface="Poppins Bold"/>
              </a:rPr>
              <a:t>Capas implementadas: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9807" y="6946975"/>
            <a:ext cx="4336741" cy="492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1"/>
              </a:lnSpc>
              <a:spcBef>
                <a:spcPct val="0"/>
              </a:spcBef>
            </a:pPr>
            <a:r>
              <a:rPr lang="en-US" b="true" sz="2729">
                <a:solidFill>
                  <a:srgbClr val="E14761"/>
                </a:solidFill>
                <a:latin typeface="Poppins Bold"/>
                <a:ea typeface="Poppins Bold"/>
                <a:cs typeface="Poppins Bold"/>
                <a:sym typeface="Poppins Bold"/>
              </a:rPr>
              <a:t>Patrones aplicados: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41692" y="1702697"/>
            <a:ext cx="1080030" cy="108003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769807" y="1827102"/>
            <a:ext cx="7164371" cy="157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4"/>
              </a:lnSpc>
            </a:pPr>
            <a:r>
              <a:rPr lang="en-US" sz="49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DEL SISTEMA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56747" y="7572958"/>
            <a:ext cx="7077431" cy="196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0336" indent="-245168" lvl="1">
              <a:lnSpc>
                <a:spcPts val="3179"/>
              </a:lnSpc>
              <a:buFont typeface="Arial"/>
              <a:buChar char="•"/>
            </a:pPr>
            <a:r>
              <a:rPr lang="en-US" sz="22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Modularidad</a:t>
            </a:r>
          </a:p>
          <a:p>
            <a:pPr algn="l" marL="490336" indent="-245168" lvl="1">
              <a:lnSpc>
                <a:spcPts val="3179"/>
              </a:lnSpc>
              <a:buFont typeface="Arial"/>
              <a:buChar char="•"/>
            </a:pPr>
            <a:r>
              <a:rPr lang="en-US" sz="22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capsulación</a:t>
            </a:r>
          </a:p>
          <a:p>
            <a:pPr algn="l" marL="490336" indent="-245168" lvl="1">
              <a:lnSpc>
                <a:spcPts val="3179"/>
              </a:lnSpc>
              <a:buFont typeface="Arial"/>
              <a:buChar char="•"/>
            </a:pPr>
            <a:r>
              <a:rPr lang="en-US" sz="22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Interfaces</a:t>
            </a:r>
          </a:p>
          <a:p>
            <a:pPr algn="l" marL="490336" indent="-245168" lvl="1">
              <a:lnSpc>
                <a:spcPts val="3179"/>
              </a:lnSpc>
              <a:buFont typeface="Arial"/>
              <a:buChar char="•"/>
            </a:pPr>
            <a:r>
              <a:rPr lang="en-US" sz="22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Iny</a:t>
            </a:r>
            <a:r>
              <a:rPr lang="en-US" sz="22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ección de dependencias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811855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0"/>
                </a:lnTo>
                <a:lnTo>
                  <a:pt x="0" y="4336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69807" y="734484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215926" y="-461623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7" y="0"/>
                </a:lnTo>
                <a:lnTo>
                  <a:pt x="2898297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58487" y="2218129"/>
            <a:ext cx="1058344" cy="1058344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029262" y="2403448"/>
            <a:ext cx="916794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0059" y="2432023"/>
            <a:ext cx="4875522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Crear Usuarios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150929" y="2218129"/>
            <a:ext cx="1058344" cy="1058344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21704" y="2403448"/>
            <a:ext cx="916794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7248" y="2432023"/>
            <a:ext cx="4809579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Reproducir Contenido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964404" y="4105148"/>
            <a:ext cx="1058344" cy="1058344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035179" y="4290468"/>
            <a:ext cx="916794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05975" y="4319043"/>
            <a:ext cx="4875522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Listar Usuarios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156846" y="4105148"/>
            <a:ext cx="1058344" cy="1058344"/>
            <a:chOff x="0" y="0"/>
            <a:chExt cx="1913890" cy="19138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27621" y="4290468"/>
            <a:ext cx="916794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43165" y="4319043"/>
            <a:ext cx="4809579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Registrar Historial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029262" y="6011217"/>
            <a:ext cx="1058344" cy="1058344"/>
            <a:chOff x="0" y="0"/>
            <a:chExt cx="1913890" cy="19138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100037" y="6196537"/>
            <a:ext cx="916794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70834" y="6225112"/>
            <a:ext cx="4875522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Crear Contenido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221704" y="6011217"/>
            <a:ext cx="1058344" cy="1058344"/>
            <a:chOff x="0" y="0"/>
            <a:chExt cx="1913890" cy="19138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292479" y="6196537"/>
            <a:ext cx="916794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43165" y="6049534"/>
            <a:ext cx="4809579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Actualizar Titulo del Contenido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958487" y="7898236"/>
            <a:ext cx="1058344" cy="1058344"/>
            <a:chOff x="0" y="0"/>
            <a:chExt cx="1913890" cy="191389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2029262" y="8083556"/>
            <a:ext cx="916794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400059" y="8112131"/>
            <a:ext cx="4875522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Listar Contenido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150929" y="7898236"/>
            <a:ext cx="1058344" cy="1058344"/>
            <a:chOff x="0" y="0"/>
            <a:chExt cx="1913890" cy="191389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0221704" y="8083556"/>
            <a:ext cx="916794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37248" y="8112131"/>
            <a:ext cx="4809579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Eliminar Contenido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028700" y="811855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0"/>
                </a:lnTo>
                <a:lnTo>
                  <a:pt x="0" y="43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769807" y="734484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2056099"/>
            <a:ext cx="8230901" cy="8230901"/>
            <a:chOff x="0" y="0"/>
            <a:chExt cx="3282950" cy="328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989400" y="4036242"/>
            <a:ext cx="8472377" cy="419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746" indent="-290873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 /api/users → Crear usuario</a:t>
            </a:r>
          </a:p>
          <a:p>
            <a:pPr algn="l" marL="581746" indent="-290873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/api/users → Listar usuarios</a:t>
            </a:r>
          </a:p>
          <a:p>
            <a:pPr algn="l" marL="581746" indent="-290873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 /api/content → Registrar contenido</a:t>
            </a:r>
          </a:p>
          <a:p>
            <a:pPr algn="l" marL="581746" indent="-290873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/api/content → Listar contenido</a:t>
            </a:r>
          </a:p>
          <a:p>
            <a:pPr algn="l" marL="581746" indent="-290873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 /api/play → Reproducir</a:t>
            </a:r>
          </a:p>
          <a:p>
            <a:pPr algn="l" marL="581746" indent="-290873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/api/history/:id → Historial</a:t>
            </a:r>
          </a:p>
          <a:p>
            <a:pPr algn="l" marL="581746" indent="-290873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PUT /api/content/:id/title → Actualizar título</a:t>
            </a:r>
          </a:p>
          <a:p>
            <a:pPr algn="l" marL="581746" indent="-290873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DELETE /api/content/:id → Eliminar contenido</a:t>
            </a:r>
          </a:p>
          <a:p>
            <a:pPr algn="l">
              <a:lnSpc>
                <a:spcPts val="3772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886920" y="2160874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24560" y="2362064"/>
            <a:ext cx="6977590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SERVICIOS WEB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811855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0"/>
                </a:lnTo>
                <a:lnTo>
                  <a:pt x="0" y="433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9807" y="734484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520546" y="0"/>
            <a:ext cx="4327246" cy="7058755"/>
            <a:chOff x="0" y="0"/>
            <a:chExt cx="5769662" cy="941167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4079" t="0" r="4079" b="0"/>
            <a:stretch>
              <a:fillRect/>
            </a:stretch>
          </p:blipFill>
          <p:spPr>
            <a:xfrm flipH="false" flipV="false">
              <a:off x="0" y="0"/>
              <a:ext cx="5769662" cy="941167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61886" y="2640751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811855"/>
            <a:ext cx="453117" cy="433691"/>
          </a:xfrm>
          <a:custGeom>
            <a:avLst/>
            <a:gdLst/>
            <a:ahLst/>
            <a:cxnLst/>
            <a:rect r="r" b="b" t="t" l="l"/>
            <a:pathLst>
              <a:path h="433691" w="453117">
                <a:moveTo>
                  <a:pt x="0" y="0"/>
                </a:moveTo>
                <a:lnTo>
                  <a:pt x="453117" y="0"/>
                </a:lnTo>
                <a:lnTo>
                  <a:pt x="453117" y="433690"/>
                </a:lnTo>
                <a:lnTo>
                  <a:pt x="0" y="433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78415" y="5831474"/>
            <a:ext cx="5738754" cy="3426826"/>
          </a:xfrm>
          <a:custGeom>
            <a:avLst/>
            <a:gdLst/>
            <a:ahLst/>
            <a:cxnLst/>
            <a:rect r="r" b="b" t="t" l="l"/>
            <a:pathLst>
              <a:path h="3426826" w="5738754">
                <a:moveTo>
                  <a:pt x="0" y="0"/>
                </a:moveTo>
                <a:lnTo>
                  <a:pt x="5738754" y="0"/>
                </a:lnTo>
                <a:lnTo>
                  <a:pt x="5738754" y="3426826"/>
                </a:lnTo>
                <a:lnTo>
                  <a:pt x="0" y="342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786" r="0" b="-578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99526" y="2841941"/>
            <a:ext cx="6667337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CONCURRENCIA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05838" y="4192602"/>
            <a:ext cx="6131024" cy="222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integró concurrencia a través de Go routines para mejorar el registro del historial de reproducción, demostrando la ventaja de la ejecución paralela en Go.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9807" y="734484"/>
            <a:ext cx="1890833" cy="55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ANDRÉS MONTEROS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DAG7OKYu6lc</dc:identifier>
  <dcterms:modified xsi:type="dcterms:W3CDTF">2011-08-01T06:04:30Z</dcterms:modified>
  <cp:revision>1</cp:revision>
  <dc:title>Presentación Final</dc:title>
</cp:coreProperties>
</file>